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101F-3BCD-4B3F-B58D-8EEB40819866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34CF-D527-467B-BC7F-7796F1131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33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101F-3BCD-4B3F-B58D-8EEB40819866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34CF-D527-467B-BC7F-7796F1131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3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101F-3BCD-4B3F-B58D-8EEB40819866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34CF-D527-467B-BC7F-7796F1131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03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101F-3BCD-4B3F-B58D-8EEB40819866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34CF-D527-467B-BC7F-7796F1131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58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101F-3BCD-4B3F-B58D-8EEB40819866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34CF-D527-467B-BC7F-7796F1131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31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101F-3BCD-4B3F-B58D-8EEB40819866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34CF-D527-467B-BC7F-7796F1131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92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101F-3BCD-4B3F-B58D-8EEB40819866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34CF-D527-467B-BC7F-7796F1131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382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101F-3BCD-4B3F-B58D-8EEB40819866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34CF-D527-467B-BC7F-7796F1131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44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101F-3BCD-4B3F-B58D-8EEB40819866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34CF-D527-467B-BC7F-7796F1131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6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101F-3BCD-4B3F-B58D-8EEB40819866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34CF-D527-467B-BC7F-7796F1131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4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101F-3BCD-4B3F-B58D-8EEB40819866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234CF-D527-467B-BC7F-7796F1131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11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C101F-3BCD-4B3F-B58D-8EEB40819866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234CF-D527-467B-BC7F-7796F1131B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69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23" y="310549"/>
            <a:ext cx="11969332" cy="1006627"/>
          </a:xfrm>
        </p:spPr>
        <p:txBody>
          <a:bodyPr>
            <a:normAutofit fontScale="90000"/>
          </a:bodyPr>
          <a:lstStyle/>
          <a:p>
            <a:pPr algn="l"/>
            <a:r>
              <a:rPr lang="en-GB" sz="6000" u="sng" dirty="0" smtClean="0"/>
              <a:t>Title: </a:t>
            </a:r>
            <a:r>
              <a:rPr lang="en-GB" u="sng" dirty="0" smtClean="0"/>
              <a:t>Mastery Task</a:t>
            </a:r>
            <a:r>
              <a:rPr lang="en-GB" sz="6000" u="sng" dirty="0"/>
              <a:t/>
            </a:r>
            <a:br>
              <a:rPr lang="en-GB" sz="6000" u="sng" dirty="0"/>
            </a:br>
            <a:r>
              <a:rPr lang="en-GB" sz="2400" u="sng" dirty="0" smtClean="0"/>
              <a:t>Learning Objective: To analyse an unseen extract in an exam-style format </a:t>
            </a:r>
            <a:r>
              <a:rPr lang="en-GB" sz="2400" dirty="0" smtClean="0"/>
              <a:t>     </a:t>
            </a:r>
            <a:r>
              <a:rPr lang="en-GB" sz="2400" u="sng" dirty="0" smtClean="0"/>
              <a:t>Date: Friday 8</a:t>
            </a:r>
            <a:r>
              <a:rPr lang="en-GB" sz="2400" u="sng" baseline="30000" dirty="0" smtClean="0"/>
              <a:t>th</a:t>
            </a:r>
            <a:r>
              <a:rPr lang="en-GB" sz="2400" u="sng" dirty="0" smtClean="0"/>
              <a:t> May 2020</a:t>
            </a:r>
            <a:endParaRPr lang="en-GB" sz="6000" u="sng" dirty="0"/>
          </a:p>
        </p:txBody>
      </p:sp>
      <p:sp>
        <p:nvSpPr>
          <p:cNvPr id="4" name="Rectangle 3"/>
          <p:cNvSpPr/>
          <p:nvPr/>
        </p:nvSpPr>
        <p:spPr>
          <a:xfrm>
            <a:off x="5549642" y="1496014"/>
            <a:ext cx="6503813" cy="2722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u="sng" dirty="0" smtClean="0">
              <a:solidFill>
                <a:schemeClr val="tx1"/>
              </a:solidFill>
            </a:endParaRPr>
          </a:p>
          <a:p>
            <a:endParaRPr lang="en-GB" b="1" u="sng" dirty="0" smtClean="0">
              <a:solidFill>
                <a:schemeClr val="tx1"/>
              </a:solidFill>
            </a:endParaRPr>
          </a:p>
          <a:p>
            <a:endParaRPr lang="en-GB" b="1" u="sng" dirty="0" smtClean="0">
              <a:solidFill>
                <a:schemeClr val="tx1"/>
              </a:solidFill>
            </a:endParaRPr>
          </a:p>
          <a:p>
            <a:endParaRPr lang="en-GB" b="1" u="sng" dirty="0">
              <a:solidFill>
                <a:schemeClr val="tx1"/>
              </a:solidFill>
            </a:endParaRPr>
          </a:p>
          <a:p>
            <a:endParaRPr lang="en-GB" b="1" u="sng" dirty="0" smtClean="0">
              <a:solidFill>
                <a:schemeClr val="tx1"/>
              </a:solidFill>
            </a:endParaRPr>
          </a:p>
          <a:p>
            <a:endParaRPr lang="en-GB" b="1" u="sng" dirty="0">
              <a:solidFill>
                <a:schemeClr val="tx1"/>
              </a:solidFill>
            </a:endParaRPr>
          </a:p>
          <a:p>
            <a:endParaRPr lang="en-GB" b="1" u="sng" dirty="0">
              <a:solidFill>
                <a:schemeClr val="tx1"/>
              </a:solidFill>
            </a:endParaRPr>
          </a:p>
          <a:p>
            <a:endParaRPr lang="en-GB" b="1" u="sng" dirty="0">
              <a:solidFill>
                <a:schemeClr val="tx1"/>
              </a:solidFill>
            </a:endParaRPr>
          </a:p>
          <a:p>
            <a:endParaRPr lang="en-GB" b="1" u="sng" dirty="0" smtClean="0">
              <a:solidFill>
                <a:schemeClr val="tx1"/>
              </a:solidFill>
            </a:endParaRPr>
          </a:p>
          <a:p>
            <a:endParaRPr lang="en-GB" b="1" u="sng" dirty="0">
              <a:solidFill>
                <a:schemeClr val="tx1"/>
              </a:solidFill>
            </a:endParaRPr>
          </a:p>
          <a:p>
            <a:endParaRPr lang="en-GB" b="1" u="sng" dirty="0" smtClean="0">
              <a:solidFill>
                <a:schemeClr val="tx1"/>
              </a:solidFill>
            </a:endParaRPr>
          </a:p>
          <a:p>
            <a:endParaRPr lang="en-GB" b="1" u="sng" dirty="0">
              <a:solidFill>
                <a:schemeClr val="tx1"/>
              </a:solidFill>
            </a:endParaRPr>
          </a:p>
          <a:p>
            <a:endParaRPr lang="en-GB" b="1" u="sng" dirty="0" smtClean="0">
              <a:solidFill>
                <a:schemeClr val="tx1"/>
              </a:solidFill>
            </a:endParaRPr>
          </a:p>
          <a:p>
            <a:endParaRPr lang="en-GB" b="1" u="sng" dirty="0">
              <a:solidFill>
                <a:schemeClr val="tx1"/>
              </a:solidFill>
            </a:endParaRPr>
          </a:p>
          <a:p>
            <a:endParaRPr lang="en-GB" b="1" u="sng" dirty="0" smtClean="0">
              <a:solidFill>
                <a:schemeClr val="tx1"/>
              </a:solidFill>
            </a:endParaRPr>
          </a:p>
          <a:p>
            <a:endParaRPr lang="en-GB" b="1" u="sng" dirty="0" smtClean="0">
              <a:solidFill>
                <a:schemeClr val="tx1"/>
              </a:solidFill>
            </a:endParaRPr>
          </a:p>
          <a:p>
            <a:r>
              <a:rPr lang="en-GB" sz="1600" b="1" u="sng" dirty="0" smtClean="0">
                <a:solidFill>
                  <a:schemeClr val="tx1"/>
                </a:solidFill>
              </a:rPr>
              <a:t>Do now</a:t>
            </a:r>
            <a:r>
              <a:rPr lang="en-GB" sz="1600" b="1" u="sng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>
                <a:solidFill>
                  <a:schemeClr val="tx1"/>
                </a:solidFill>
              </a:rPr>
              <a:t>Which part of the play presents the most disorder / chaos?            </a:t>
            </a:r>
            <a:r>
              <a:rPr lang="en-GB" dirty="0" smtClean="0">
                <a:solidFill>
                  <a:schemeClr val="tx1"/>
                </a:solidFill>
              </a:rPr>
              <a:t>A) Lover’s Quarrel   B) </a:t>
            </a:r>
            <a:r>
              <a:rPr lang="en-GB" dirty="0" err="1" smtClean="0">
                <a:solidFill>
                  <a:schemeClr val="tx1"/>
                </a:solidFill>
              </a:rPr>
              <a:t>Titania’s</a:t>
            </a:r>
            <a:r>
              <a:rPr lang="en-GB" dirty="0" smtClean="0">
                <a:solidFill>
                  <a:schemeClr val="tx1"/>
                </a:solidFill>
              </a:rPr>
              <a:t> love for Bottom  C) Robin’s prank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>
                <a:solidFill>
                  <a:schemeClr val="tx1"/>
                </a:solidFill>
              </a:rPr>
              <a:t>How does Shakespeare maintain the comedic aspect during the chaos?                                                                                                </a:t>
            </a:r>
            <a:r>
              <a:rPr lang="en-GB" dirty="0" smtClean="0">
                <a:solidFill>
                  <a:schemeClr val="tx1"/>
                </a:solidFill>
              </a:rPr>
              <a:t>A) Oberon’s reassuring monologue  B) Lack of empathy for characters</a:t>
            </a:r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>
                <a:solidFill>
                  <a:schemeClr val="tx1"/>
                </a:solidFill>
              </a:rPr>
              <a:t>Who restores the order in the play? </a:t>
            </a:r>
            <a:r>
              <a:rPr lang="en-GB" dirty="0" smtClean="0">
                <a:solidFill>
                  <a:schemeClr val="tx1"/>
                </a:solidFill>
              </a:rPr>
              <a:t>                                                   A)Oberon   B) Robin </a:t>
            </a:r>
            <a:r>
              <a:rPr lang="en-GB" dirty="0" err="1" smtClean="0">
                <a:solidFill>
                  <a:schemeClr val="tx1"/>
                </a:solidFill>
              </a:rPr>
              <a:t>Goodfellow</a:t>
            </a:r>
            <a:r>
              <a:rPr lang="en-GB" dirty="0" smtClean="0">
                <a:solidFill>
                  <a:schemeClr val="tx1"/>
                </a:solidFill>
              </a:rPr>
              <a:t>   C) Nick Bottom                                          </a:t>
            </a:r>
            <a:r>
              <a:rPr lang="en-GB" b="1" dirty="0" smtClean="0">
                <a:solidFill>
                  <a:schemeClr val="tx1"/>
                </a:solidFill>
              </a:rPr>
              <a:t>                               </a:t>
            </a:r>
            <a:endParaRPr lang="en-GB" b="1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GB" b="1" u="sng" dirty="0">
              <a:solidFill>
                <a:schemeClr val="tx1"/>
              </a:solidFill>
            </a:endParaRPr>
          </a:p>
          <a:p>
            <a:endParaRPr lang="en-GB" b="1" u="sng" dirty="0" smtClean="0">
              <a:solidFill>
                <a:schemeClr val="tx1"/>
              </a:solidFill>
            </a:endParaRPr>
          </a:p>
          <a:p>
            <a:endParaRPr lang="en-GB" b="1" u="sng" dirty="0" smtClean="0">
              <a:solidFill>
                <a:schemeClr val="tx1"/>
              </a:solidFill>
            </a:endParaRPr>
          </a:p>
          <a:p>
            <a:endParaRPr lang="en-GB" b="1" u="sng" dirty="0" smtClean="0">
              <a:solidFill>
                <a:schemeClr val="tx1"/>
              </a:solidFill>
            </a:endParaRPr>
          </a:p>
          <a:p>
            <a:endParaRPr lang="en-GB" b="1" u="sng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endParaRPr lang="en-GB" b="1" u="sng" dirty="0">
              <a:solidFill>
                <a:schemeClr val="tx1"/>
              </a:solidFill>
            </a:endParaRPr>
          </a:p>
          <a:p>
            <a:endParaRPr lang="en-GB" b="1" u="sng" dirty="0" smtClean="0">
              <a:solidFill>
                <a:schemeClr val="tx1"/>
              </a:solidFill>
            </a:endParaRPr>
          </a:p>
          <a:p>
            <a:endParaRPr lang="en-GB" b="1" u="sng" dirty="0">
              <a:solidFill>
                <a:schemeClr val="tx1"/>
              </a:solidFill>
            </a:endParaRPr>
          </a:p>
          <a:p>
            <a:endParaRPr lang="en-GB" b="1" u="sng" dirty="0" smtClean="0">
              <a:solidFill>
                <a:schemeClr val="tx1"/>
              </a:solidFill>
            </a:endParaRPr>
          </a:p>
          <a:p>
            <a:endParaRPr lang="en-GB" b="1" u="sng" dirty="0">
              <a:solidFill>
                <a:schemeClr val="tx1"/>
              </a:solidFill>
            </a:endParaRPr>
          </a:p>
          <a:p>
            <a:endParaRPr lang="en-GB" b="1" u="sng" dirty="0" smtClean="0">
              <a:solidFill>
                <a:schemeClr val="tx1"/>
              </a:solidFill>
            </a:endParaRPr>
          </a:p>
          <a:p>
            <a:endParaRPr lang="en-GB" b="1" u="sng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7176"/>
            <a:ext cx="2697321" cy="37785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689" y="1716187"/>
            <a:ext cx="3069629" cy="3063153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680961" y="4218548"/>
            <a:ext cx="2669770" cy="23961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000" b="1" dirty="0">
                <a:latin typeface="Century Gothic"/>
                <a:cs typeface="Century Gothic"/>
              </a:rPr>
              <a:t>Aspire! </a:t>
            </a:r>
          </a:p>
          <a:p>
            <a:r>
              <a:rPr lang="en-GB" sz="2000" dirty="0" smtClean="0">
                <a:latin typeface="Century Gothic"/>
                <a:cs typeface="Century Gothic"/>
              </a:rPr>
              <a:t>Use the word of the week: deride, in a sentence about ‘A Midsummer Night’s Dream’.</a:t>
            </a:r>
            <a:endParaRPr lang="en-GB" sz="2000" dirty="0">
              <a:latin typeface="Century Gothic"/>
              <a:cs typeface="Century Gothic"/>
            </a:endParaRPr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1FD8C19F-38A5-4B40-AB0E-2C4754CC3B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86" b="9693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7327" y="4218548"/>
            <a:ext cx="743404" cy="72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02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Exam-style question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143067" cy="1594908"/>
          </a:xfrm>
        </p:spPr>
        <p:txBody>
          <a:bodyPr/>
          <a:lstStyle/>
          <a:p>
            <a:r>
              <a:rPr lang="en-GB" dirty="0" smtClean="0"/>
              <a:t>Remember to read the question before you read the extract!</a:t>
            </a:r>
          </a:p>
          <a:p>
            <a:r>
              <a:rPr lang="en-GB" dirty="0" smtClean="0"/>
              <a:t>Aim for 3 SEIZE paragraphs</a:t>
            </a:r>
          </a:p>
          <a:p>
            <a:r>
              <a:rPr lang="en-GB" dirty="0" smtClean="0"/>
              <a:t>Use the A0 boxes to help you gain as many marks as possible!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97281" y="3399905"/>
            <a:ext cx="2693324" cy="277645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>
                <a:solidFill>
                  <a:schemeClr val="tx1"/>
                </a:solidFill>
              </a:rPr>
              <a:t>A01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Are you using a topic sentence to refer back to the question?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What is happening at this point in the play?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What is atmosphere has Shakespeare created?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06981" y="3325090"/>
            <a:ext cx="3142211" cy="2926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>
                <a:solidFill>
                  <a:schemeClr val="tx1"/>
                </a:solidFill>
              </a:rPr>
              <a:t>A02</a:t>
            </a:r>
            <a:endParaRPr lang="en-GB" b="1" u="sng" dirty="0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What does the quote suggest rather than explicitly tell us?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What techniques does Shakespeare use here?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What effect do the techniques have?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What other ideas could the quote highlight?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165568" y="3325090"/>
            <a:ext cx="3050773" cy="2926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>
                <a:solidFill>
                  <a:schemeClr val="tx1"/>
                </a:solidFill>
              </a:rPr>
              <a:t>A03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How would the Elizabethan audience feel about the issues presented?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What was happening in 16</a:t>
            </a:r>
            <a:r>
              <a:rPr lang="en-GB" baseline="30000" dirty="0" smtClean="0">
                <a:solidFill>
                  <a:schemeClr val="tx1"/>
                </a:solidFill>
              </a:rPr>
              <a:t>th</a:t>
            </a:r>
            <a:r>
              <a:rPr lang="en-GB" dirty="0" smtClean="0">
                <a:solidFill>
                  <a:schemeClr val="tx1"/>
                </a:solidFill>
              </a:rPr>
              <a:t> century that influenced WS?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Does the quote link to any themes – if so, why?</a:t>
            </a:r>
          </a:p>
        </p:txBody>
      </p:sp>
    </p:spTree>
    <p:extLst>
      <p:ext uri="{BB962C8B-B14F-4D97-AF65-F5344CB8AC3E}">
        <p14:creationId xmlns:p14="http://schemas.microsoft.com/office/powerpoint/2010/main" val="2899095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have </a:t>
            </a:r>
            <a:r>
              <a:rPr lang="en-GB" b="1" dirty="0" smtClean="0"/>
              <a:t>45 minutes </a:t>
            </a:r>
            <a:r>
              <a:rPr lang="en-GB" dirty="0" smtClean="0"/>
              <a:t>to write your answer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000" t="16996" r="15880" b="14033"/>
          <a:stretch/>
        </p:blipFill>
        <p:spPr>
          <a:xfrm>
            <a:off x="315884" y="1835182"/>
            <a:ext cx="7526992" cy="422479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794866" y="2103120"/>
            <a:ext cx="2942706" cy="4256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>
                <a:solidFill>
                  <a:schemeClr val="tx1"/>
                </a:solidFill>
              </a:rPr>
              <a:t>Glossary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Knaveries – a mischievous act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Anointed – smeared / rubbed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Welkin – sky or heaven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Anon – soon / shortly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Virtuous – good / moral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Charmed – ability to attract or influence someone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Aurora’s harbinger – the first morning star before dawn</a:t>
            </a:r>
          </a:p>
        </p:txBody>
      </p:sp>
    </p:spTree>
    <p:extLst>
      <p:ext uri="{BB962C8B-B14F-4D97-AF65-F5344CB8AC3E}">
        <p14:creationId xmlns:p14="http://schemas.microsoft.com/office/powerpoint/2010/main" val="1760511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277</Words>
  <Application>Microsoft Office PowerPoint</Application>
  <PresentationFormat>Widescreen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Title: Mastery Task Learning Objective: To analyse an unseen extract in an exam-style format      Date: Friday 8th May 2020</vt:lpstr>
      <vt:lpstr>Exam-style question</vt:lpstr>
      <vt:lpstr>You have 45 minutes to write your answer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Mastery Task Learning Objective: To analyse an unseen extract in an exam-style format      Date: Friday 8th May 2020</dc:title>
  <dc:creator>Jessica Harris</dc:creator>
  <cp:lastModifiedBy>Jessica Harris</cp:lastModifiedBy>
  <cp:revision>3</cp:revision>
  <dcterms:created xsi:type="dcterms:W3CDTF">2020-04-11T17:10:17Z</dcterms:created>
  <dcterms:modified xsi:type="dcterms:W3CDTF">2020-04-11T17:33:35Z</dcterms:modified>
</cp:coreProperties>
</file>